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4" r:id="rId6"/>
    <p:sldId id="263" r:id="rId7"/>
    <p:sldId id="257" r:id="rId8"/>
    <p:sldId id="258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7224" autoAdjust="0"/>
  </p:normalViewPr>
  <p:slideViewPr>
    <p:cSldViewPr>
      <p:cViewPr varScale="1">
        <p:scale>
          <a:sx n="56" d="100"/>
          <a:sy n="5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55B2-E583-4037-A8B7-70D28B1D3D84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0DF71-99B4-43AA-A296-488EF74EC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97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 INTERLOGIC działa w branży doradczej od grudnia 2002 roku (wcześniej jako AK Consulting Aleksander Karkos, obecnie: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Interlogic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z o.o.). Od samego początku działalności zajmujemy się doradztwem w zakresie pozyskiwania funduszy unijnych dla małych i średnich przedsiębiorstw, jak również dotacji dla dużych firm. Poruszamy się znakomicie w obszarze szeroko rozumianych projektów inwestycyjnych (zakupy sprzętu, wyposażenia, linii technologicznych, infrastruktury, budowy obiektów, prac badawczo-rozwojowych prowadzących do wdrożenia nowych technologii, wdrożenia systemów informatycznych, promocji polskich produktów i firm na rynkach zagranicznych).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Naszą misją jest kompleksowa obsługa firm w zakresie dotacji unijnej, od pomysłu inwestycyjnego powiązanego z opracowaniem wniosku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dotację, który uzyskuje dofinansowanie, poprzez przygotowanie firmy do podpisania umowy dotacji, poprzez prowadzenie firmy przez proces inwestycyjny i wszystkie rozliczenia okresowe, cząstkowe, sprawozdawczość, aż do zakończenia inwestycji i rozliczenia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końcowego oraz kontroli projektu ze strony instytucji publicznych.</a:t>
            </a:r>
            <a:endParaRPr lang="pl-PL" dirty="0" smtClean="0"/>
          </a:p>
          <a:p>
            <a:r>
              <a:rPr lang="pl-PL" dirty="0" smtClean="0"/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ciągu naszej trzynastoletniej działalności zrealizowaliśmy blisko 680 projektów inwestycyjnych o łącznej wartości 619 mln zł, z czego wartość pozyskanego dofinansowania przekroczyła 300 mln zł.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8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92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 względu na to, że </a:t>
            </a:r>
            <a:r>
              <a:rPr lang="pl-PL" dirty="0" err="1" smtClean="0"/>
              <a:t>print</a:t>
            </a:r>
            <a:r>
              <a:rPr lang="pl-PL" dirty="0" smtClean="0"/>
              <a:t> </a:t>
            </a:r>
            <a:r>
              <a:rPr lang="pl-PL" dirty="0" err="1" smtClean="0"/>
              <a:t>screeny</a:t>
            </a:r>
            <a:r>
              <a:rPr lang="pl-PL" dirty="0" smtClean="0"/>
              <a:t> w ramach projektów</a:t>
            </a:r>
            <a:r>
              <a:rPr lang="pl-PL" baseline="0" dirty="0" smtClean="0"/>
              <a:t> 8.2. często zawierają wewnętrzne dane naszych klientów, prezentujemy tutaj nasze własne projekty, które pozyskaliśmy i zrealizowaliśmy na własne potrzeby.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8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 względu na to, że </a:t>
            </a:r>
            <a:r>
              <a:rPr lang="pl-PL" dirty="0" err="1" smtClean="0"/>
              <a:t>print</a:t>
            </a:r>
            <a:r>
              <a:rPr lang="pl-PL" dirty="0" smtClean="0"/>
              <a:t> </a:t>
            </a:r>
            <a:r>
              <a:rPr lang="pl-PL" dirty="0" err="1" smtClean="0"/>
              <a:t>screeny</a:t>
            </a:r>
            <a:r>
              <a:rPr lang="pl-PL" dirty="0" smtClean="0"/>
              <a:t> w ramach projektów</a:t>
            </a:r>
            <a:r>
              <a:rPr lang="pl-PL" baseline="0" dirty="0" smtClean="0"/>
              <a:t> 8.2. często zawierają wewnętrzne dane naszych klientów, prezentujemy tutaj nasze własne projekty, które pozyskaliśmy i zrealizowaliśmy na własne potrzeby.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8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tym miejscu możemy pochwalić</a:t>
            </a:r>
            <a:r>
              <a:rPr lang="pl-PL" baseline="0" dirty="0" smtClean="0"/>
              <a:t> się realizacjami, ponieważ dane są ogólnodostępne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25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ramach</a:t>
            </a:r>
            <a:r>
              <a:rPr lang="pl-PL" baseline="0" dirty="0" smtClean="0"/>
              <a:t> nowych funduszy unijnych kilka województw przewidziało działania mające na celu informatyzację przedsiębiorstw – uruchomiło konkursy, w których nie jest wymagane wykazywanie inwestycji w innowacje i nowe produkty.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6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przypadku pozostałych województw</a:t>
            </a:r>
            <a:r>
              <a:rPr lang="pl-PL" baseline="0" dirty="0" smtClean="0"/>
              <a:t> nie mamy do czynienia z programami stricte związanymi z informatyzacją, tylko z wprowadzaniem szeroko rozumianej innowacji.</a:t>
            </a:r>
          </a:p>
          <a:p>
            <a:r>
              <a:rPr lang="pl-PL" baseline="0" dirty="0" smtClean="0"/>
              <a:t>W takich projektach system informatyczny może być częścią projektu, ale raczej nie ma szans na zdobycie dotacji tylko i wyłącznie na sam system – ze względu na kryteria oceny projektu.</a:t>
            </a:r>
          </a:p>
          <a:p>
            <a:r>
              <a:rPr lang="pl-PL" baseline="0" dirty="0" smtClean="0"/>
              <a:t>W tabelce przedstawiamy najczęściej pojawiające się kryteria.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68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DF71-99B4-43AA-A296-488EF74ECDF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6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anchor="ctr"/>
          <a:lstStyle>
            <a:lvl1pPr algn="l">
              <a:defRPr sz="4000" b="0">
                <a:solidFill>
                  <a:srgbClr val="C23B38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68313" y="1484784"/>
            <a:ext cx="8207375" cy="4247678"/>
          </a:xfrm>
          <a:prstGeom prst="rect">
            <a:avLst/>
          </a:prstGeom>
        </p:spPr>
        <p:txBody>
          <a:bodyPr/>
          <a:lstStyle>
            <a:lvl1pPr marL="363538" indent="-363538">
              <a:buNone/>
              <a:defRPr sz="2800"/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89B4CD2-EC48-4FF1-86AB-EFA800B0B213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AB0C83-4ED7-499C-878C-2C3C89FC4D35}" type="datetimeFigureOut">
              <a:rPr lang="pl-PL" smtClean="0"/>
              <a:t>2015-11-23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logic.pl/" TargetMode="External"/><Relationship Id="rId2" Type="http://schemas.openxmlformats.org/officeDocument/2006/relationships/hyperlink" Target="mailto:Aleksander.karkos@interlogic.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mark-et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24h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atinteractive.pl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etnobazar.p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jtur.pl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platformazakupuprasy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543800" cy="2593975"/>
          </a:xfrm>
        </p:spPr>
        <p:txBody>
          <a:bodyPr/>
          <a:lstStyle/>
          <a:p>
            <a:r>
              <a:rPr lang="pl-PL" dirty="0" smtClean="0"/>
              <a:t>Dotacje unijne w praktyce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572000"/>
            <a:ext cx="5887928" cy="1066800"/>
          </a:xfrm>
        </p:spPr>
        <p:txBody>
          <a:bodyPr/>
          <a:lstStyle/>
          <a:p>
            <a:r>
              <a:rPr lang="pl-PL" dirty="0" smtClean="0"/>
              <a:t>Aleksander Karkos </a:t>
            </a:r>
          </a:p>
          <a:p>
            <a:r>
              <a:rPr lang="pl-PL" dirty="0" err="1" smtClean="0"/>
              <a:t>Interlogic</a:t>
            </a:r>
            <a:r>
              <a:rPr lang="pl-PL" dirty="0" smtClean="0"/>
              <a:t> Sp. z o.o.</a:t>
            </a:r>
            <a:endParaRPr lang="pl-PL" dirty="0"/>
          </a:p>
        </p:txBody>
      </p:sp>
      <p:pic>
        <p:nvPicPr>
          <p:cNvPr id="1026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pole tekstowe 6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304079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Nowe fundusze – często pojawiające się kryteria oceny wniosków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398591"/>
              </p:ext>
            </p:extLst>
          </p:nvPr>
        </p:nvGraphicFramePr>
        <p:xfrm>
          <a:off x="373304" y="1412777"/>
          <a:ext cx="7704856" cy="4950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677"/>
                <a:gridCol w="5607179"/>
              </a:tblGrid>
              <a:tr h="277200">
                <a:tc>
                  <a:txBody>
                    <a:bodyPr/>
                    <a:lstStyle/>
                    <a:p>
                      <a:r>
                        <a:rPr lang="pl-PL" sz="1400" smtClean="0"/>
                        <a:t>Kryterium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Opis</a:t>
                      </a:r>
                      <a:endParaRPr lang="pl-PL" sz="1400" dirty="0"/>
                    </a:p>
                  </a:txBody>
                  <a:tcPr/>
                </a:tc>
              </a:tr>
              <a:tr h="859319">
                <a:tc>
                  <a:txBody>
                    <a:bodyPr/>
                    <a:lstStyle/>
                    <a:p>
                      <a:r>
                        <a:rPr lang="pl-PL" sz="1400" b="1" u="sng" dirty="0" smtClean="0"/>
                        <a:t>Opinia o innowacyjności</a:t>
                      </a:r>
                      <a:endParaRPr lang="pl-PL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 wielu konkursach załącznik </a:t>
                      </a:r>
                      <a:r>
                        <a:rPr lang="pl-PL" sz="1400" b="1" u="sng" dirty="0" smtClean="0"/>
                        <a:t>obligatoryjny</a:t>
                      </a:r>
                      <a:r>
                        <a:rPr lang="pl-PL" sz="1400" b="0" u="none" baseline="0" dirty="0" smtClean="0"/>
                        <a:t> (np. RPO Śląskie 3.2, RPO Wielkopolskie 1.5.2).</a:t>
                      </a:r>
                    </a:p>
                    <a:p>
                      <a:r>
                        <a:rPr lang="pl-PL" sz="1400" dirty="0" smtClean="0"/>
                        <a:t>W opinii określony poziom innowacji produktowej/procesowej</a:t>
                      </a:r>
                      <a:r>
                        <a:rPr lang="pl-PL" sz="1400" baseline="0" dirty="0" smtClean="0"/>
                        <a:t> – w skali regionu, kraju, świata</a:t>
                      </a:r>
                    </a:p>
                  </a:txBody>
                  <a:tcPr/>
                </a:tc>
              </a:tr>
              <a:tr h="859319">
                <a:tc>
                  <a:txBody>
                    <a:bodyPr/>
                    <a:lstStyle/>
                    <a:p>
                      <a:r>
                        <a:rPr lang="pl-PL" sz="1400" b="1" u="sng" dirty="0" smtClean="0"/>
                        <a:t>Badania i rozwój</a:t>
                      </a:r>
                      <a:endParaRPr lang="pl-PL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Projekt zakłada</a:t>
                      </a:r>
                      <a:r>
                        <a:rPr lang="pl-PL" sz="1400" baseline="0" dirty="0" smtClean="0"/>
                        <a:t> wdrożenie elementów prowadzonych lub zakupionych przez przedsiębiorcę wyników prac B+R</a:t>
                      </a:r>
                    </a:p>
                    <a:p>
                      <a:r>
                        <a:rPr lang="pl-PL" sz="1400" i="1" baseline="0" dirty="0" smtClean="0"/>
                        <a:t>(należy podać koszt i zakres przeprowadzonych działań samodzielnych lub kosz i zakres zakupionych wyników B+R)</a:t>
                      </a:r>
                      <a:endParaRPr lang="pl-PL" sz="1400" i="1" dirty="0"/>
                    </a:p>
                  </a:txBody>
                  <a:tcPr/>
                </a:tc>
              </a:tr>
              <a:tr h="471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z jednostką naukową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Projekt jest efektem</a:t>
                      </a:r>
                      <a:r>
                        <a:rPr lang="pl-PL" sz="1400" baseline="0" dirty="0" smtClean="0"/>
                        <a:t> współpracy z Instytucją Otoczenia Biznesu lub jednostką naukową</a:t>
                      </a:r>
                    </a:p>
                  </a:txBody>
                  <a:tcPr/>
                </a:tc>
              </a:tr>
              <a:tr h="471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Pozytywny</a:t>
                      </a:r>
                      <a:r>
                        <a:rPr lang="pl-PL" sz="14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wpływ na środowisko</a:t>
                      </a:r>
                      <a:endParaRPr lang="pl-PL" sz="14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Wskaźnik ekologiczny, branża </a:t>
                      </a:r>
                      <a:r>
                        <a:rPr lang="pl-PL" sz="1400" baseline="0" dirty="0" err="1" smtClean="0"/>
                        <a:t>ekoinnowacyjna</a:t>
                      </a:r>
                      <a:endParaRPr lang="pl-PL" sz="1400" baseline="0" dirty="0" smtClean="0"/>
                    </a:p>
                  </a:txBody>
                  <a:tcPr/>
                </a:tc>
              </a:tr>
              <a:tr h="27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zatrudnienia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Wskaźnik zatrudnienia</a:t>
                      </a:r>
                    </a:p>
                  </a:txBody>
                  <a:tcPr/>
                </a:tc>
              </a:tr>
              <a:tr h="37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</a:t>
                      </a:r>
                      <a:r>
                        <a:rPr lang="pl-PL" sz="14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</a:t>
                      </a:r>
                      <a:endParaRPr lang="pl-PL" sz="14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Potencjał rynkowy i prognoza sprzedaży</a:t>
                      </a:r>
                    </a:p>
                  </a:txBody>
                  <a:tcPr/>
                </a:tc>
              </a:tr>
              <a:tr h="471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</a:t>
                      </a:r>
                      <a:r>
                        <a:rPr lang="pl-PL" sz="14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Regionalne Inteligentne Specjalizacje</a:t>
                      </a:r>
                      <a:endParaRPr lang="pl-PL" sz="14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Dla każdego regionu ustalane oddzielnie; w niektórych programach wymagane, w innych – premiowane dodatkowymi punktami</a:t>
                      </a:r>
                    </a:p>
                  </a:txBody>
                  <a:tcPr/>
                </a:tc>
              </a:tr>
              <a:tr h="471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Dodatkowe punkty za wdrożenie rozwiązań informatycznych jako dodatkowy element projektu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pole tekstowe 6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296444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Regionalne Inteligentne Specjalizacje</a:t>
            </a:r>
            <a:endParaRPr lang="pl-PL" sz="3200" dirty="0"/>
          </a:p>
        </p:txBody>
      </p:sp>
      <p:pic>
        <p:nvPicPr>
          <p:cNvPr id="6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pole tekstowe 6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13316"/>
              </p:ext>
            </p:extLst>
          </p:nvPr>
        </p:nvGraphicFramePr>
        <p:xfrm>
          <a:off x="179512" y="1484784"/>
          <a:ext cx="849694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550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Dolnośląskie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Lubuskie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Lubelskie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Łódzkie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64105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/>
                        <a:t>przemysł chemiczny,</a:t>
                      </a:r>
                    </a:p>
                    <a:p>
                      <a:pPr algn="l"/>
                      <a:r>
                        <a:rPr lang="pl-PL" sz="900" dirty="0" smtClean="0"/>
                        <a:t>farmaceutyczny,</a:t>
                      </a:r>
                    </a:p>
                    <a:p>
                      <a:pPr algn="l"/>
                      <a:r>
                        <a:rPr lang="pl-PL" sz="900" dirty="0" smtClean="0"/>
                        <a:t>motoryzacyjny,</a:t>
                      </a:r>
                    </a:p>
                    <a:p>
                      <a:pPr algn="l"/>
                      <a:r>
                        <a:rPr lang="pl-PL" sz="900" dirty="0" smtClean="0"/>
                        <a:t>elektryczny,</a:t>
                      </a:r>
                    </a:p>
                    <a:p>
                      <a:pPr algn="l"/>
                      <a:r>
                        <a:rPr lang="pl-PL" sz="900" dirty="0" smtClean="0"/>
                        <a:t>wydobywczy,</a:t>
                      </a:r>
                    </a:p>
                    <a:p>
                      <a:pPr algn="l"/>
                      <a:r>
                        <a:rPr lang="pl-PL" sz="900" dirty="0" smtClean="0"/>
                        <a:t>informatyczny,</a:t>
                      </a:r>
                    </a:p>
                    <a:p>
                      <a:pPr algn="l"/>
                      <a:r>
                        <a:rPr lang="pl-PL" sz="900" dirty="0" smtClean="0"/>
                        <a:t>nauki medyczne,</a:t>
                      </a:r>
                    </a:p>
                    <a:p>
                      <a:pPr algn="l"/>
                      <a:r>
                        <a:rPr lang="pl-PL" sz="900" dirty="0" smtClean="0"/>
                        <a:t>biologiczne,</a:t>
                      </a:r>
                    </a:p>
                    <a:p>
                      <a:pPr algn="l"/>
                      <a:r>
                        <a:rPr lang="pl-PL" sz="900" dirty="0" smtClean="0"/>
                        <a:t>matematyczne,</a:t>
                      </a:r>
                    </a:p>
                    <a:p>
                      <a:pPr algn="l"/>
                      <a:r>
                        <a:rPr lang="pl-PL" sz="900" dirty="0" smtClean="0"/>
                        <a:t>fizyczne,</a:t>
                      </a:r>
                    </a:p>
                    <a:p>
                      <a:pPr algn="l"/>
                      <a:r>
                        <a:rPr lang="pl-PL" sz="900" dirty="0" smtClean="0"/>
                        <a:t>komunikacja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zielona gospodarka (środowisko i </a:t>
                      </a:r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biogospodarka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zdrowie i  jakość (medycyna, produkty regionalne, turystyka, zdrowa żywność,)</a:t>
                      </a:r>
                    </a:p>
                    <a:p>
                      <a:pPr marL="0" algn="l" defTabSz="457200" rtl="0" eaLnBrk="1" latinLnBrk="0" hangingPunct="1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Innowacyjny przemysł (ICT, przemysł metalowy, drzewny, papierniczy, energetyczny i  wydobywczy, meblarski, motoryzacyjny)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biogospodarka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medycyna,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informatyka,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automatyka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energetyka niskoemisyjna (w tym OZE)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branża medyczna, farmacja i kosmetyki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energetyka (w tym EE, OZE);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nowoczesny przemysł włókienniczy i mody (w tym wzornictwo);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zaawansowane materiały budowlane (w tym wzornictwo);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innowacyjne rolnictwo i przetwórstwo rolno-spożywcze;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algn="ctr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Kujawsko – pomorskie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Małopolskie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Mazowieckie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Opolskie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864105"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bezpieczna żywność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medycyna, usługi medyczne i turystyka zdrowotna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motoryzacja i automatyka przemysłowa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tworzywa sztuczne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potencjał naturalny, środowisko, energetyka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i logistyka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dziedzictwo kulturowe, sztuka, przemysły kreatywne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science,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multimedia,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chemia,</a:t>
                      </a:r>
                    </a:p>
                    <a:p>
                      <a:pPr algn="l"/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biogospodarka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energetyka (w tym OZE)</a:t>
                      </a:r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bezpieczna żywność,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inteligentne systemy zarządzania,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nowoczesne usługi dla biznesu,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wysoka jakość życia</a:t>
                      </a:r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chemiczne,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budownictwo i drewno,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maszynowy i metalowy,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energetyczny (w tym OZE),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technologia rolno-spożywcza,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zdrowa żywność,</a:t>
                      </a:r>
                    </a:p>
                    <a:p>
                      <a:pPr algn="l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63781"/>
              </p:ext>
            </p:extLst>
          </p:nvPr>
        </p:nvGraphicFramePr>
        <p:xfrm>
          <a:off x="251520" y="1340768"/>
          <a:ext cx="849694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929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Podkarpackie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Podlaskie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Pomorskie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Śląskie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41717"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lotnictwo i kosmonautyka,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wysoka jakość życia,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zielony,</a:t>
                      </a:r>
                    </a:p>
                    <a:p>
                      <a:pPr algn="l"/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biogospodarka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specjalizacja na rynku wschodnim – brama  na Wschód</a:t>
                      </a:r>
                    </a:p>
                    <a:p>
                      <a:pPr algn="l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energetyka,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logistyka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inżynieria wodna i lądowa,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turystyka,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usługi biznesowe,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branża farmaceutyczna i kosmetyczna,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biotechnologia,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przemysły kreatywne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technologia off-</a:t>
                      </a:r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shore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zdrowa żywność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energetyka (w tym OZE),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medycyna i turystyka zdrowotna,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multimedia</a:t>
                      </a:r>
                    </a:p>
                    <a:p>
                      <a:pPr algn="l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296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Świętokrzyskie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Warmińsko-mazurskie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Wielkopolskie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Zachodniopomorskie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608851">
                <a:tc>
                  <a:txBody>
                    <a:bodyPr/>
                    <a:lstStyle/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odlewniczo-metalowy,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maszynowy,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budownictwo,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turystyka prozdrowotna,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zdrowa żywność,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efektywne wykorzystanie energii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ekonomia wody,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drzewny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meblarstwo,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żywność wysokiej jakości</a:t>
                      </a:r>
                    </a:p>
                    <a:p>
                      <a:pPr marL="0" algn="l" defTabSz="457200" rtl="0" eaLnBrk="1" latinLnBrk="0" hangingPunct="1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Biosurowce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i  </a:t>
                      </a:r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logisytka</a:t>
                      </a:r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Nowoczesne technologie medyczne,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multimedia,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produkcja żywności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biogospodarka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działalność morska,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logistyka i inżynieria wodna,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</a:t>
                      </a:r>
                      <a:r>
                        <a:rPr lang="pl-PL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maszynowo-metalowy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przemysły kreatywne,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branża ICT,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turystyka i medycyna-zdrowie,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usługi dla biznesu</a:t>
                      </a:r>
                    </a:p>
                    <a:p>
                      <a:pPr marL="0" algn="l" defTabSz="457200" rtl="0" eaLnBrk="1" latinLnBrk="0" hangingPunct="1"/>
                      <a:endParaRPr lang="pl-PL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l-PL" sz="3200" dirty="0">
                <a:solidFill>
                  <a:schemeClr val="tx2"/>
                </a:solidFill>
              </a:rPr>
              <a:t>Regionalne Inteligentne Specjalizacje</a:t>
            </a:r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7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pole tekstowe 7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32122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Dziękujemy za uwagę </a:t>
            </a:r>
            <a:r>
              <a:rPr lang="pl-PL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0" y="1484784"/>
            <a:ext cx="8207375" cy="4247678"/>
          </a:xfrm>
        </p:spPr>
        <p:txBody>
          <a:bodyPr/>
          <a:lstStyle/>
          <a:p>
            <a:endParaRPr lang="pl-PL" dirty="0" smtClean="0"/>
          </a:p>
          <a:p>
            <a:pPr algn="ctr"/>
            <a:r>
              <a:rPr lang="pl-PL" dirty="0" smtClean="0"/>
              <a:t>Kontakt:</a:t>
            </a:r>
          </a:p>
          <a:p>
            <a:pPr algn="ctr"/>
            <a:r>
              <a:rPr lang="pl-PL" dirty="0" smtClean="0">
                <a:hlinkClick r:id="rId2"/>
              </a:rPr>
              <a:t>Aleksander.karkos@interlogic.pl</a:t>
            </a:r>
            <a:r>
              <a:rPr lang="pl-PL" dirty="0" smtClean="0"/>
              <a:t>	</a:t>
            </a:r>
          </a:p>
          <a:p>
            <a:pPr algn="ctr"/>
            <a:r>
              <a:rPr lang="pl-PL" dirty="0" smtClean="0"/>
              <a:t>Tel. 604 996 064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>
                <a:hlinkClick r:id="rId3"/>
              </a:rPr>
              <a:t>www.interlogic.pl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38494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firmie </a:t>
            </a:r>
            <a:r>
              <a:rPr lang="pl-PL" dirty="0" err="1" smtClean="0"/>
              <a:t>Interlogic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rynku funduszy unijnych od 2002 roku </a:t>
            </a:r>
          </a:p>
          <a:p>
            <a:pPr marL="411480" lvl="1" indent="0">
              <a:buNone/>
            </a:pPr>
            <a:r>
              <a:rPr lang="pl-PL" dirty="0" smtClean="0"/>
              <a:t>(wcześniej jako: AK Consulting Aleksander Karkos)</a:t>
            </a:r>
          </a:p>
          <a:p>
            <a:r>
              <a:rPr lang="pl-PL" dirty="0" smtClean="0"/>
              <a:t>Kompleksowa obsługa klienta:</a:t>
            </a:r>
          </a:p>
          <a:p>
            <a:pPr lvl="1"/>
            <a:r>
              <a:rPr lang="pl-PL" dirty="0" smtClean="0"/>
              <a:t>Bezpłatna analiza szans na pozyskanie dotacji</a:t>
            </a:r>
          </a:p>
          <a:p>
            <a:pPr lvl="1"/>
            <a:r>
              <a:rPr lang="pl-PL" dirty="0" smtClean="0"/>
              <a:t>Przygotowanie dokumentów aplikacyjnych</a:t>
            </a:r>
          </a:p>
          <a:p>
            <a:pPr lvl="1"/>
            <a:r>
              <a:rPr lang="pl-PL" dirty="0" smtClean="0"/>
              <a:t>Prowadzenie projektu: sprawozdawczość, rozliczenia</a:t>
            </a:r>
          </a:p>
          <a:p>
            <a:pPr lvl="1"/>
            <a:r>
              <a:rPr lang="pl-PL" dirty="0" smtClean="0"/>
              <a:t>Przygotowanie i udział w kontroli projektu</a:t>
            </a:r>
          </a:p>
          <a:p>
            <a:r>
              <a:rPr lang="pl-PL" dirty="0" smtClean="0"/>
              <a:t>W ciągu 13-letniej działalności:</a:t>
            </a:r>
          </a:p>
          <a:p>
            <a:pPr lvl="1"/>
            <a:r>
              <a:rPr lang="pl-PL" dirty="0" smtClean="0"/>
              <a:t>680 projektów inwestycyjnych</a:t>
            </a:r>
          </a:p>
          <a:p>
            <a:pPr lvl="1"/>
            <a:r>
              <a:rPr lang="pl-PL" dirty="0" smtClean="0"/>
              <a:t>390 klientów</a:t>
            </a:r>
          </a:p>
          <a:p>
            <a:pPr lvl="1"/>
            <a:r>
              <a:rPr lang="pl-PL" dirty="0" smtClean="0"/>
              <a:t>Pozyskane dofinansowanie: ponad 300 mln zł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51648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Dotacje na ICT w latach 2007-2013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POIG 8.2. </a:t>
            </a:r>
          </a:p>
          <a:p>
            <a:pPr marL="411480" lvl="1" indent="0">
              <a:buNone/>
            </a:pPr>
            <a:r>
              <a:rPr lang="pl-PL" dirty="0" smtClean="0"/>
              <a:t>(w latach 2013-2014 zrealizowaliśmy 93 projekty)</a:t>
            </a:r>
          </a:p>
          <a:p>
            <a:r>
              <a:rPr lang="pl-PL" sz="2400" b="1" dirty="0" smtClean="0"/>
              <a:t>POIG 8.1. </a:t>
            </a:r>
          </a:p>
          <a:p>
            <a:pPr marL="411480" lvl="1" indent="0">
              <a:buNone/>
            </a:pPr>
            <a:r>
              <a:rPr lang="pl-PL" dirty="0" smtClean="0"/>
              <a:t>(w latach 2013-2014 zrealizowaliśmy 48 projektów)</a:t>
            </a:r>
          </a:p>
          <a:p>
            <a:pPr marL="411480" lvl="1" indent="0">
              <a:buNone/>
            </a:pP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Blisko 100-procentowa skuteczność w pozyskiwaniu dotacji</a:t>
            </a:r>
            <a:endParaRPr lang="pl-PL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42598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Przykładowe realizacje POIG 8.2.</a:t>
            </a:r>
            <a:endParaRPr lang="pl-PL" sz="4400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638" y="3108242"/>
            <a:ext cx="3482290" cy="226198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21402" y="24301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Interlogic</a:t>
            </a:r>
            <a:r>
              <a:rPr lang="pl-PL" dirty="0" smtClean="0"/>
              <a:t>	</a:t>
            </a:r>
            <a:endParaRPr lang="pl-PL" dirty="0" smtClean="0"/>
          </a:p>
        </p:txBody>
      </p:sp>
      <p:pic>
        <p:nvPicPr>
          <p:cNvPr id="9" name="Obraz 8"/>
          <p:cNvPicPr/>
          <p:nvPr/>
        </p:nvPicPr>
        <p:blipFill>
          <a:blip r:embed="rId5"/>
          <a:stretch>
            <a:fillRect/>
          </a:stretch>
        </p:blipFill>
        <p:spPr>
          <a:xfrm>
            <a:off x="4333744" y="3140968"/>
            <a:ext cx="3384376" cy="22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Przykładowe realizacje POIG 8.2.</a:t>
            </a:r>
            <a:endParaRPr lang="pl-PL" sz="4400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sp>
        <p:nvSpPr>
          <p:cNvPr id="8" name="Prostokąt 7"/>
          <p:cNvSpPr/>
          <p:nvPr/>
        </p:nvSpPr>
        <p:spPr>
          <a:xfrm>
            <a:off x="921402" y="24301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AK Consulting	</a:t>
            </a:r>
            <a:endParaRPr lang="pl-PL" dirty="0" smtClean="0"/>
          </a:p>
        </p:txBody>
      </p:sp>
      <p:pic>
        <p:nvPicPr>
          <p:cNvPr id="10" name="Obraz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1911" y="2957212"/>
            <a:ext cx="3600440" cy="2446802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27984" y="2957213"/>
            <a:ext cx="3603821" cy="24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Przykładowe realizacje POIG 8.1.</a:t>
            </a:r>
            <a:endParaRPr lang="pl-PL" sz="4400" dirty="0"/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8" y="3068960"/>
            <a:ext cx="37142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5827"/>
            <a:ext cx="3785390" cy="21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24194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6"/>
              </a:rPr>
              <a:t>www.camp24h.com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70558" y="24293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7"/>
              </a:rPr>
              <a:t>www.mark-et.pl</a:t>
            </a: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59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Przykładowe realizacje POIG 8.1.</a:t>
            </a:r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" y="2708920"/>
            <a:ext cx="3433888" cy="19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27584" y="2060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www.etnobazar.pl</a:t>
            </a: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19"/>
            <a:ext cx="3456384" cy="194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788024" y="21147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6"/>
              </a:rPr>
              <a:t>www.greatinteractive.pl</a:t>
            </a:r>
            <a:r>
              <a:rPr lang="pl-PL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384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Przykładowe realizacje POIG 8.1.</a:t>
            </a:r>
          </a:p>
        </p:txBody>
      </p:sp>
      <p:pic>
        <p:nvPicPr>
          <p:cNvPr id="4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pole tekstowe 4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577208" cy="201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5536" y="2619476"/>
            <a:ext cx="34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www.platformazakupuprasy.pl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4" y="3163280"/>
            <a:ext cx="3625834" cy="20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290854" y="2619476"/>
            <a:ext cx="34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6"/>
              </a:rPr>
              <a:t>www.majtur.pl</a:t>
            </a:r>
            <a:r>
              <a:rPr lang="pl-PL" dirty="0" smtClean="0"/>
              <a:t>	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19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Nowe fundusze – dotacja na informatyzację przedsiębiorstw</a:t>
            </a:r>
            <a:endParaRPr lang="pl-PL" sz="4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50787"/>
              </p:ext>
            </p:extLst>
          </p:nvPr>
        </p:nvGraphicFramePr>
        <p:xfrm>
          <a:off x="467544" y="1772816"/>
          <a:ext cx="7619999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1368152"/>
                <a:gridCol w="458531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Województwo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Kiedy, na co?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Śląskie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RPO 3.3.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2016 r;</a:t>
                      </a:r>
                      <a:r>
                        <a:rPr lang="pl-PL" baseline="0" dirty="0" smtClean="0"/>
                        <a:t> </a:t>
                      </a:r>
                    </a:p>
                    <a:p>
                      <a:r>
                        <a:rPr lang="pl-PL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 informacyjno-komunikacyjne w działalności gospodarczej 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baseline="0" dirty="0" smtClean="0"/>
                        <a:t>dotacja na rozwiązania informatyczne wpisujące się w modele </a:t>
                      </a:r>
                      <a:r>
                        <a:rPr lang="pl-PL" b="1" baseline="0" dirty="0" smtClean="0"/>
                        <a:t>B2B, B2C, B2E, C2C</a:t>
                      </a:r>
                    </a:p>
                    <a:p>
                      <a:r>
                        <a:rPr lang="pl-PL" b="0" baseline="0" dirty="0" smtClean="0"/>
                        <a:t>Wartość dofinansowania: od 50.000 do 500.000 zł, dofinansowanie do 50%.</a:t>
                      </a:r>
                      <a:endParaRPr lang="pl-P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Opolskie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RPO</a:t>
                      </a:r>
                      <a:r>
                        <a:rPr lang="pl-PL" baseline="0" dirty="0" smtClean="0"/>
                        <a:t> 2.1.2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u="sng" dirty="0" smtClean="0"/>
                        <a:t>Wsparcie TIK w przedsiębiorstwach</a:t>
                      </a:r>
                    </a:p>
                    <a:p>
                      <a:r>
                        <a:rPr lang="pl-PL" i="1" dirty="0" smtClean="0"/>
                        <a:t>Brak szczegółowych informacji o działaniu</a:t>
                      </a:r>
                      <a:endParaRPr lang="pl-P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Warmińsko-Mazurskie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RPO 1.4.3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2016</a:t>
                      </a:r>
                      <a:r>
                        <a:rPr lang="pl-PL" baseline="0" dirty="0" smtClean="0"/>
                        <a:t> r;</a:t>
                      </a:r>
                    </a:p>
                    <a:p>
                      <a:r>
                        <a:rPr lang="pl-PL" u="sng" dirty="0" smtClean="0"/>
                        <a:t>Technologie informacyjno-komunikacyjne w</a:t>
                      </a:r>
                    </a:p>
                    <a:p>
                      <a:r>
                        <a:rPr lang="pl-PL" u="sng" dirty="0" smtClean="0"/>
                        <a:t>działalności MŚP</a:t>
                      </a:r>
                      <a:endParaRPr lang="pl-PL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Dropbox\FIRMA\Aktywne\CAMP NET (INTER LOGIC)\logotyp\Interlogic\Interlogic gran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2" y="6190799"/>
            <a:ext cx="2376264" cy="61775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pole tekstowe 6"/>
          <p:cNvSpPr txBox="1"/>
          <p:nvPr/>
        </p:nvSpPr>
        <p:spPr>
          <a:xfrm>
            <a:off x="2425532" y="6315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Skutecznie pozyskujemy dotacje</a:t>
            </a:r>
          </a:p>
        </p:txBody>
      </p:sp>
    </p:spTree>
    <p:extLst>
      <p:ext uri="{BB962C8B-B14F-4D97-AF65-F5344CB8AC3E}">
        <p14:creationId xmlns:p14="http://schemas.microsoft.com/office/powerpoint/2010/main" val="1507537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</TotalTime>
  <Words>845</Words>
  <Application>Microsoft Office PowerPoint</Application>
  <PresentationFormat>Pokaz na ekranie (4:3)</PresentationFormat>
  <Paragraphs>228</Paragraphs>
  <Slides>13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Przyleganie</vt:lpstr>
      <vt:lpstr>Dotacje unijne w praktyce</vt:lpstr>
      <vt:lpstr>O firmie Interlogic </vt:lpstr>
      <vt:lpstr>Dotacje na ICT w latach 2007-2013</vt:lpstr>
      <vt:lpstr>Przykładowe realizacje POIG 8.2.</vt:lpstr>
      <vt:lpstr>Przykładowe realizacje POIG 8.2.</vt:lpstr>
      <vt:lpstr>Przykładowe realizacje POIG 8.1.</vt:lpstr>
      <vt:lpstr>Przykładowe realizacje POIG 8.1.</vt:lpstr>
      <vt:lpstr>Przykładowe realizacje POIG 8.1.</vt:lpstr>
      <vt:lpstr>Nowe fundusze – dotacja na informatyzację przedsiębiorstw</vt:lpstr>
      <vt:lpstr>Nowe fundusze – często pojawiające się kryteria oceny wniosków</vt:lpstr>
      <vt:lpstr>Regionalne Inteligentne Specjalizacje</vt:lpstr>
      <vt:lpstr>Regionalne Inteligentne Specjalizacje</vt:lpstr>
      <vt:lpstr>Dziękujemy za uwagę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Bielawska</dc:creator>
  <cp:lastModifiedBy>Joanna Bielawska</cp:lastModifiedBy>
  <cp:revision>13</cp:revision>
  <dcterms:created xsi:type="dcterms:W3CDTF">2015-11-23T12:14:03Z</dcterms:created>
  <dcterms:modified xsi:type="dcterms:W3CDTF">2015-11-23T15:20:05Z</dcterms:modified>
</cp:coreProperties>
</file>